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r>
              <a:rPr lang="ru-RU" dirty="0" smtClean="0"/>
              <a:t>Права и обязанности детей: что мы о них знаем?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15843"/>
            <a:ext cx="7599598" cy="427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516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628800"/>
            <a:ext cx="7956872" cy="4785395"/>
          </a:xfrm>
        </p:spPr>
        <p:txBody>
          <a:bodyPr/>
          <a:lstStyle/>
          <a:p>
            <a:r>
              <a:rPr lang="ru-RU" sz="2800" dirty="0"/>
              <a:t>исключение из школы за совершение правонарушений, в том числе грубые и неоднократные нарушения устава </a:t>
            </a:r>
            <a:r>
              <a:rPr lang="ru-RU" sz="2800" dirty="0" smtClean="0"/>
              <a:t>школы (с 15 лет);</a:t>
            </a:r>
            <a:endParaRPr lang="ru-RU" sz="2800" dirty="0"/>
          </a:p>
          <a:p>
            <a:r>
              <a:rPr lang="ru-RU" sz="2800" dirty="0"/>
              <a:t>самостоятельная имущественная </a:t>
            </a:r>
            <a:r>
              <a:rPr lang="ru-RU" sz="2800" dirty="0" smtClean="0"/>
              <a:t>ответственность </a:t>
            </a:r>
            <a:r>
              <a:rPr lang="ru-RU" sz="2800" dirty="0"/>
              <a:t>по заключенным </a:t>
            </a:r>
            <a:r>
              <a:rPr lang="ru-RU" sz="2800" dirty="0" smtClean="0"/>
              <a:t>сделкам;</a:t>
            </a:r>
          </a:p>
          <a:p>
            <a:r>
              <a:rPr lang="ru-RU" sz="2800" dirty="0" smtClean="0"/>
              <a:t>возмещение причиненного вреда;</a:t>
            </a:r>
          </a:p>
          <a:p>
            <a:r>
              <a:rPr lang="ru-RU" sz="2800" dirty="0" smtClean="0"/>
              <a:t>ответственность </a:t>
            </a:r>
            <a:r>
              <a:rPr lang="ru-RU" sz="2800" dirty="0"/>
              <a:t>за нарушение трудовой дисциплины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Ответственность ребенка после  14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657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1" cy="554461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Лица, достигшие ко времени совершения преступления четырнадцатилетнего возраста, подлежат уголовной ответственности за следующие преступления:</a:t>
            </a:r>
          </a:p>
          <a:p>
            <a:r>
              <a:rPr lang="ru-RU" dirty="0"/>
              <a:t>убийство (статья 105 УК РФ), </a:t>
            </a:r>
          </a:p>
          <a:p>
            <a:r>
              <a:rPr lang="ru-RU" dirty="0"/>
              <a:t>умышленное причинение тяжкого вреда здоровью (статья 111 УК РФ), умышленное причинение средней тяжести вреда здоровью (статья 112 УК РФ), </a:t>
            </a:r>
          </a:p>
          <a:p>
            <a:r>
              <a:rPr lang="ru-RU" dirty="0"/>
              <a:t>похищение человека (статья 126 УК РФ), </a:t>
            </a:r>
          </a:p>
          <a:p>
            <a:r>
              <a:rPr lang="ru-RU" dirty="0"/>
              <a:t>изнасилование (статья 131 УК РФ), </a:t>
            </a:r>
          </a:p>
          <a:p>
            <a:r>
              <a:rPr lang="ru-RU" dirty="0"/>
              <a:t>насильственные действия сексуального характера (статья 132 УК РФ), кражу (статья 158), </a:t>
            </a:r>
          </a:p>
          <a:p>
            <a:r>
              <a:rPr lang="ru-RU" dirty="0"/>
              <a:t>грабеж (статья 161 УК РФ), </a:t>
            </a:r>
          </a:p>
          <a:p>
            <a:r>
              <a:rPr lang="ru-RU" dirty="0"/>
              <a:t>разбой (статья 162 УК РФ), </a:t>
            </a:r>
          </a:p>
          <a:p>
            <a:r>
              <a:rPr lang="ru-RU" dirty="0"/>
              <a:t>вымогательство (статья 163), </a:t>
            </a:r>
          </a:p>
          <a:p>
            <a:r>
              <a:rPr lang="ru-RU" dirty="0"/>
              <a:t>неправомерное завладение автомобилем или иным транспортным средством без цели хищения (статья 166 УК РФ), </a:t>
            </a:r>
          </a:p>
          <a:p>
            <a:r>
              <a:rPr lang="ru-RU" dirty="0"/>
              <a:t>умышленные уничтожение или повреждение имущества при отягчающих обстоятельствах (часть вторая статьи 167), </a:t>
            </a:r>
          </a:p>
          <a:p>
            <a:r>
              <a:rPr lang="ru-RU" dirty="0"/>
              <a:t>террористический акт (статья 205), </a:t>
            </a:r>
          </a:p>
          <a:p>
            <a:r>
              <a:rPr lang="ru-RU" dirty="0"/>
              <a:t>захват заложника (статья 206), заведомо ложное сообщение об акте терроризма (статья 207 УК РФ),</a:t>
            </a:r>
          </a:p>
          <a:p>
            <a:r>
              <a:rPr lang="ru-RU" dirty="0"/>
              <a:t> хулиганство при отягчающих обстоятельствах (часть вторая статьи 213 УК РФ), </a:t>
            </a:r>
          </a:p>
          <a:p>
            <a:r>
              <a:rPr lang="ru-RU" dirty="0"/>
              <a:t>вандализм (статья 214 УК РФ), </a:t>
            </a:r>
          </a:p>
          <a:p>
            <a:r>
              <a:rPr lang="ru-RU" dirty="0"/>
              <a:t>хищение либо вымогательство оружия, боеприпасов, взрывчатых веществ и взрывных устройств (статья 226 УК РФ), </a:t>
            </a:r>
          </a:p>
          <a:p>
            <a:r>
              <a:rPr lang="ru-RU" dirty="0"/>
              <a:t>хищение либо вымогательство наркотических средств или психотропных веществ (статья 229 УК РФ), </a:t>
            </a:r>
          </a:p>
          <a:p>
            <a:r>
              <a:rPr lang="ru-RU" dirty="0"/>
              <a:t>приведение в негодность транспортных средств или путей сообщения (статья 267 УК РФ).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Уголовная ответственность с 14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588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1" cy="518457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работать (работники в возрасте от шестнадцати до восемнадцати лет) не более 35 часов в неделю. </a:t>
            </a:r>
          </a:p>
          <a:p>
            <a:r>
              <a:rPr lang="ru-RU" dirty="0"/>
              <a:t>быть членом кооператива (ст. 26 ГК РФ);</a:t>
            </a:r>
          </a:p>
          <a:p>
            <a:r>
              <a:rPr lang="ru-RU" dirty="0"/>
              <a:t>вступать в брак при наличии уважительных причин с разрешения органа местного самоуправления (в некоторых субъектах Федерации законом может быть установлен порядок вступления в брак с учетом особых обстоятельств до 16 лет (ст. 13 СК РФ));</a:t>
            </a:r>
          </a:p>
          <a:p>
            <a:r>
              <a:rPr lang="ru-RU" dirty="0"/>
              <a:t>управлять транспортными средствами категории «M» и подкатегории «A1» (мопеды и легкие </a:t>
            </a:r>
            <a:r>
              <a:rPr lang="ru-RU" dirty="0" err="1"/>
              <a:t>квадроциклы</a:t>
            </a:r>
            <a:r>
              <a:rPr lang="ru-RU" dirty="0"/>
              <a:t>, мотоциклы) при движении по дорогам, учиться вождению автомобиля (п. 2 ст. 26 Федерального Закона от 10.12.1995 №196-ФЗ «О безопасности дорожного движения»);</a:t>
            </a:r>
          </a:p>
          <a:p>
            <a:r>
              <a:rPr lang="ru-RU" dirty="0"/>
              <a:t>быть признанным полностью дееспособным (получить все права 18-летнего) по решению органа опеки и попечительства (с согласия родителей) или суда (в случае работы по трудовому договору или занятия предпринимательской деятельностью с согласия родителей (ст. 27 ГК РФ)).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с 16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859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556792"/>
            <a:ext cx="8280919" cy="5112568"/>
          </a:xfrm>
        </p:spPr>
        <p:txBody>
          <a:bodyPr/>
          <a:lstStyle/>
          <a:p>
            <a:r>
              <a:rPr lang="ru-RU" sz="3200" dirty="0"/>
              <a:t>за административные правонарушения в порядке, установленном законодательством РФ (ст. 2.3 Кодекса Российской Федерации об административных правонарушениях, далее — КоАП РФ);</a:t>
            </a:r>
          </a:p>
          <a:p>
            <a:r>
              <a:rPr lang="ru-RU" sz="3200" dirty="0"/>
              <a:t>за совершение всех видов уголовных преступлений (ст. 20 УК РФ).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Ответственность с 16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391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700808"/>
            <a:ext cx="8424936" cy="489654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Административное задержание производится при административном правонарушении. Чаще всего это:</a:t>
            </a:r>
          </a:p>
          <a:p>
            <a:r>
              <a:rPr lang="ru-RU" dirty="0"/>
              <a:t> мелкое хулиганство;</a:t>
            </a:r>
          </a:p>
          <a:p>
            <a:r>
              <a:rPr lang="ru-RU" dirty="0"/>
              <a:t>участие в несанкционированных митингах (штраф от 10 до 20 </a:t>
            </a:r>
            <a:r>
              <a:rPr lang="ru-RU" dirty="0" err="1"/>
              <a:t>тыс.руб</a:t>
            </a:r>
            <a:r>
              <a:rPr lang="ru-RU" dirty="0"/>
              <a:t>);</a:t>
            </a:r>
          </a:p>
          <a:p>
            <a:r>
              <a:rPr lang="ru-RU" dirty="0"/>
              <a:t> мелкое хищение;</a:t>
            </a:r>
          </a:p>
          <a:p>
            <a:r>
              <a:rPr lang="ru-RU" dirty="0"/>
              <a:t> курение в недозволенных местах;</a:t>
            </a:r>
          </a:p>
          <a:p>
            <a:r>
              <a:rPr lang="ru-RU" dirty="0"/>
              <a:t> порча помещений, повреждение сидений в транспортных средствах;</a:t>
            </a:r>
          </a:p>
          <a:p>
            <a:r>
              <a:rPr lang="ru-RU" dirty="0"/>
              <a:t> распитие спиртных напитков;</a:t>
            </a:r>
          </a:p>
          <a:p>
            <a:r>
              <a:rPr lang="ru-RU" dirty="0"/>
              <a:t>жестокое обращение с животными;</a:t>
            </a:r>
          </a:p>
          <a:p>
            <a:r>
              <a:rPr lang="ru-RU" dirty="0"/>
              <a:t>незаконная вырубка зеленых насаждений;</a:t>
            </a:r>
          </a:p>
          <a:p>
            <a:r>
              <a:rPr lang="ru-RU" dirty="0"/>
              <a:t> занятие проституцией.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Виды </a:t>
            </a:r>
            <a:r>
              <a:rPr lang="ru-RU" dirty="0"/>
              <a:t>административных правонарушений указаны в КоАП РФ.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u="sng" dirty="0"/>
              <a:t>Несовершеннолетние могут содержаться в подразделениях органов внутренних дел не более трех часов.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Административная ответственность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342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3" cy="4752528"/>
          </a:xfrm>
        </p:spPr>
        <p:txBody>
          <a:bodyPr/>
          <a:lstStyle/>
          <a:p>
            <a:r>
              <a:rPr lang="ru-RU" sz="3200" dirty="0"/>
              <a:t>о</a:t>
            </a:r>
            <a:r>
              <a:rPr lang="ru-RU" sz="3200" dirty="0" smtClean="0"/>
              <a:t>н был </a:t>
            </a:r>
            <a:r>
              <a:rPr lang="ru-RU" sz="3200" dirty="0"/>
              <a:t>застигнут на месте преступления в момент совершения преступления или сразу после его совершения;</a:t>
            </a:r>
          </a:p>
          <a:p>
            <a:r>
              <a:rPr lang="ru-RU" sz="3200" dirty="0"/>
              <a:t>на </a:t>
            </a:r>
            <a:r>
              <a:rPr lang="ru-RU" sz="3200" dirty="0" smtClean="0"/>
              <a:t>него </a:t>
            </a:r>
            <a:r>
              <a:rPr lang="ru-RU" sz="3200" dirty="0"/>
              <a:t>указали очевидцы как на лицо, совершившее преступление;</a:t>
            </a:r>
          </a:p>
          <a:p>
            <a:r>
              <a:rPr lang="ru-RU" sz="3200" dirty="0"/>
              <a:t>на </a:t>
            </a:r>
            <a:r>
              <a:rPr lang="ru-RU" sz="3200" dirty="0" smtClean="0"/>
              <a:t>его лице </a:t>
            </a:r>
            <a:r>
              <a:rPr lang="ru-RU" sz="3200" dirty="0"/>
              <a:t>или на одежде обнаружены следы совершения преступления, или </a:t>
            </a:r>
            <a:r>
              <a:rPr lang="ru-RU" sz="3200" dirty="0" smtClean="0"/>
              <a:t>при нем </a:t>
            </a:r>
            <a:r>
              <a:rPr lang="ru-RU" sz="3200" dirty="0"/>
              <a:t>находится орудие преступления.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186392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Несовершеннолетнего </a:t>
            </a:r>
            <a:r>
              <a:rPr lang="ru-RU" sz="3600" dirty="0"/>
              <a:t>могут подозревать в совершении преступления, </a:t>
            </a:r>
            <a:r>
              <a:rPr lang="ru-RU" sz="3600" dirty="0" smtClean="0"/>
              <a:t>если: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12940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712967" cy="453650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Не </a:t>
            </a:r>
            <a:r>
              <a:rPr lang="ru-RU" dirty="0" smtClean="0"/>
              <a:t>нужно проявлять </a:t>
            </a:r>
            <a:r>
              <a:rPr lang="ru-RU" dirty="0"/>
              <a:t>агрессию и </a:t>
            </a:r>
            <a:r>
              <a:rPr lang="ru-RU" dirty="0" smtClean="0"/>
              <a:t>оказывать </a:t>
            </a:r>
            <a:r>
              <a:rPr lang="ru-RU" dirty="0"/>
              <a:t>сопротивление. </a:t>
            </a:r>
          </a:p>
          <a:p>
            <a:r>
              <a:rPr lang="ru-RU" dirty="0"/>
              <a:t>Когда сотрудник полиции представится, </a:t>
            </a:r>
            <a:r>
              <a:rPr lang="ru-RU" dirty="0" smtClean="0"/>
              <a:t>ребенку необходимо запомнить </a:t>
            </a:r>
            <a:r>
              <a:rPr lang="ru-RU" dirty="0"/>
              <a:t>его ФИО, звание и отделение, в котором он несет службу. </a:t>
            </a:r>
          </a:p>
          <a:p>
            <a:r>
              <a:rPr lang="ru-RU" dirty="0" smtClean="0"/>
              <a:t>Ребенок должен сказать </a:t>
            </a:r>
            <a:r>
              <a:rPr lang="ru-RU" dirty="0"/>
              <a:t>сотрудникам полиции, следственного комитета, что </a:t>
            </a:r>
            <a:r>
              <a:rPr lang="ru-RU" dirty="0" smtClean="0"/>
              <a:t>он </a:t>
            </a:r>
            <a:r>
              <a:rPr lang="ru-RU" dirty="0"/>
              <a:t>несовершеннолетний, </a:t>
            </a:r>
            <a:r>
              <a:rPr lang="ru-RU" dirty="0" smtClean="0"/>
              <a:t>хочет </a:t>
            </a:r>
            <a:r>
              <a:rPr lang="ru-RU" dirty="0"/>
              <a:t>связаться со своими законными представителями.</a:t>
            </a:r>
          </a:p>
          <a:p>
            <a:r>
              <a:rPr lang="ru-RU" dirty="0"/>
              <a:t> </a:t>
            </a:r>
            <a:r>
              <a:rPr lang="ru-RU" dirty="0" smtClean="0"/>
              <a:t>Узнать, </a:t>
            </a:r>
            <a:r>
              <a:rPr lang="ru-RU" dirty="0"/>
              <a:t>на каком основании сотрудники полиции, следственного комитета просят </a:t>
            </a:r>
            <a:r>
              <a:rPr lang="ru-RU" dirty="0" smtClean="0"/>
              <a:t>его показать </a:t>
            </a:r>
            <a:r>
              <a:rPr lang="ru-RU" dirty="0"/>
              <a:t>личные вещи, рюкзак, телефон. Будет ли вестись протокол досмотра, будут ли присутствовать понятые?</a:t>
            </a:r>
          </a:p>
          <a:p>
            <a:r>
              <a:rPr lang="ru-RU" dirty="0"/>
              <a:t> Если сотрудники правоохранительных органов задают </a:t>
            </a:r>
            <a:r>
              <a:rPr lang="ru-RU" dirty="0" smtClean="0"/>
              <a:t>ему </a:t>
            </a:r>
            <a:r>
              <a:rPr lang="ru-RU" dirty="0"/>
              <a:t>вопросы, </a:t>
            </a:r>
            <a:r>
              <a:rPr lang="ru-RU" dirty="0" smtClean="0"/>
              <a:t>сказать, </a:t>
            </a:r>
            <a:r>
              <a:rPr lang="ru-RU" dirty="0"/>
              <a:t>что </a:t>
            </a:r>
            <a:r>
              <a:rPr lang="ru-RU" dirty="0" smtClean="0"/>
              <a:t>он </a:t>
            </a:r>
            <a:r>
              <a:rPr lang="ru-RU" dirty="0"/>
              <a:t>готов общаться только в присутствии законных представителей, </a:t>
            </a:r>
            <a:r>
              <a:rPr lang="ru-RU" dirty="0" smtClean="0"/>
              <a:t>связаться с ними (с вами)</a:t>
            </a:r>
            <a:endParaRPr lang="ru-RU" dirty="0"/>
          </a:p>
          <a:p>
            <a:r>
              <a:rPr lang="ru-RU" dirty="0"/>
              <a:t>Если  </a:t>
            </a:r>
            <a:r>
              <a:rPr lang="ru-RU" dirty="0" smtClean="0"/>
              <a:t>его </a:t>
            </a:r>
            <a:r>
              <a:rPr lang="ru-RU" dirty="0"/>
              <a:t>задержали и  доставили в Отдел внутренних дел , </a:t>
            </a:r>
            <a:r>
              <a:rPr lang="ru-RU" dirty="0" smtClean="0"/>
              <a:t>надо, чтобы ребенок знал: </a:t>
            </a:r>
            <a:r>
              <a:rPr lang="ru-RU" dirty="0"/>
              <a:t>содержать  несовершеннолетних  должны  отдельно от взрослых. </a:t>
            </a:r>
          </a:p>
          <a:p>
            <a:r>
              <a:rPr lang="ru-RU" dirty="0"/>
              <a:t>НЕ </a:t>
            </a:r>
            <a:r>
              <a:rPr lang="ru-RU" dirty="0" smtClean="0"/>
              <a:t>подписывать </a:t>
            </a:r>
            <a:r>
              <a:rPr lang="ru-RU" dirty="0"/>
              <a:t>пустые </a:t>
            </a:r>
            <a:r>
              <a:rPr lang="ru-RU" dirty="0" smtClean="0"/>
              <a:t>листы.</a:t>
            </a:r>
          </a:p>
          <a:p>
            <a:r>
              <a:rPr lang="ru-RU" dirty="0" smtClean="0"/>
              <a:t> Подписывать </a:t>
            </a:r>
            <a:r>
              <a:rPr lang="ru-RU" dirty="0"/>
              <a:t>документы только в присутствии родителя (законного представителя), внимательно </a:t>
            </a:r>
            <a:r>
              <a:rPr lang="ru-RU" dirty="0" smtClean="0"/>
              <a:t>читать, </a:t>
            </a:r>
            <a:r>
              <a:rPr lang="ru-RU" dirty="0"/>
              <a:t>прежде, чем ставить подпись, если с чем-то не согласен- не </a:t>
            </a:r>
            <a:r>
              <a:rPr lang="ru-RU" dirty="0" smtClean="0"/>
              <a:t>ставить </a:t>
            </a:r>
            <a:r>
              <a:rPr lang="ru-RU" dirty="0"/>
              <a:t>подпись.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75240" cy="826352"/>
          </a:xfrm>
        </p:spPr>
        <p:txBody>
          <a:bodyPr>
            <a:normAutofit fontScale="90000"/>
          </a:bodyPr>
          <a:lstStyle/>
          <a:p>
            <a:r>
              <a:rPr lang="ru-RU" dirty="0"/>
              <a:t>Если </a:t>
            </a:r>
            <a:r>
              <a:rPr lang="ru-RU" dirty="0" smtClean="0"/>
              <a:t>несовершеннолетний является </a:t>
            </a:r>
            <a:r>
              <a:rPr lang="ru-RU" dirty="0"/>
              <a:t>подозреваемым  (задержанным)</a:t>
            </a:r>
          </a:p>
        </p:txBody>
      </p:sp>
    </p:spTree>
    <p:extLst>
      <p:ext uri="{BB962C8B-B14F-4D97-AF65-F5344CB8AC3E}">
        <p14:creationId xmlns:p14="http://schemas.microsoft.com/office/powerpoint/2010/main" val="1660314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301608" cy="2044816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25144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Декларация прав ребенка</a:t>
            </a:r>
          </a:p>
          <a:p>
            <a:r>
              <a:rPr lang="ru-RU" sz="2000" dirty="0" smtClean="0"/>
              <a:t>Конвенция </a:t>
            </a:r>
            <a:r>
              <a:rPr lang="ru-RU" sz="2000" dirty="0"/>
              <a:t>ООН о правах </a:t>
            </a:r>
            <a:r>
              <a:rPr lang="ru-RU" sz="2000" dirty="0" smtClean="0"/>
              <a:t>ребенка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Конституция </a:t>
            </a:r>
            <a:r>
              <a:rPr lang="ru-RU" sz="2000" dirty="0" smtClean="0"/>
              <a:t>РФ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Семейный кодекс </a:t>
            </a:r>
            <a:r>
              <a:rPr lang="ru-RU" sz="2000" dirty="0" smtClean="0"/>
              <a:t>РФ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Трудовой кодекс </a:t>
            </a:r>
            <a:r>
              <a:rPr lang="ru-RU" sz="2000" dirty="0" smtClean="0"/>
              <a:t>РФ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Гражданский кодекс </a:t>
            </a:r>
            <a:r>
              <a:rPr lang="ru-RU" sz="2000" dirty="0" smtClean="0"/>
              <a:t>РФ</a:t>
            </a:r>
          </a:p>
          <a:p>
            <a:r>
              <a:rPr lang="ru-RU" sz="2000" dirty="0" smtClean="0"/>
              <a:t>Федеральный </a:t>
            </a:r>
            <a:r>
              <a:rPr lang="ru-RU" sz="2000" dirty="0"/>
              <a:t>закон от 24 июля </a:t>
            </a:r>
            <a:r>
              <a:rPr lang="ru-RU" sz="2400" dirty="0"/>
              <a:t>1998</a:t>
            </a:r>
            <a:r>
              <a:rPr lang="ru-RU" sz="2000" dirty="0"/>
              <a:t> года № 124-ФЗ «Об основных гарантиях прав ребенка в Российской Федерации</a:t>
            </a:r>
            <a:r>
              <a:rPr lang="ru-RU" sz="2000" dirty="0" smtClean="0"/>
              <a:t>»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Федеральный закон от 24.04.2008 № 48-ФЗ «Об опеке и </a:t>
            </a:r>
            <a:r>
              <a:rPr lang="ru-RU" sz="2000" dirty="0" smtClean="0"/>
              <a:t>попечительстве»</a:t>
            </a:r>
          </a:p>
          <a:p>
            <a:r>
              <a:rPr lang="ru-RU" sz="2000" dirty="0" smtClean="0"/>
              <a:t>Федеральный </a:t>
            </a:r>
            <a:r>
              <a:rPr lang="ru-RU" sz="2000" dirty="0"/>
              <a:t>закон от 21.12.1996 № 159-ФЗ «О дополнительных гарантиях по социальной поддержке детей-сирот и детей, оставшихся без попечения </a:t>
            </a:r>
            <a:r>
              <a:rPr lang="ru-RU" sz="2000" dirty="0" smtClean="0"/>
              <a:t>родителей»</a:t>
            </a:r>
          </a:p>
          <a:p>
            <a:r>
              <a:rPr lang="ru-RU" sz="2000" dirty="0" smtClean="0"/>
              <a:t>Федеральный </a:t>
            </a:r>
            <a:r>
              <a:rPr lang="ru-RU" sz="2000" dirty="0"/>
              <a:t>закон   от 29.12.2012 № 273-ФЗ «Об образовании в РФ</a:t>
            </a:r>
            <a:r>
              <a:rPr lang="ru-RU" sz="2000" dirty="0" smtClean="0"/>
              <a:t>».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Основные </a:t>
            </a:r>
            <a:r>
              <a:rPr lang="ru-RU" sz="3200" dirty="0" smtClean="0"/>
              <a:t>правовые </a:t>
            </a:r>
            <a:r>
              <a:rPr lang="ru-RU" sz="3200" dirty="0"/>
              <a:t>акты, которые регулируют права детей в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189122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7" cy="4785395"/>
          </a:xfrm>
        </p:spPr>
        <p:txBody>
          <a:bodyPr>
            <a:normAutofit/>
          </a:bodyPr>
          <a:lstStyle/>
          <a:p>
            <a:r>
              <a:rPr lang="ru-RU" dirty="0"/>
              <a:t>Дееспособность — не постоянный статус. Здесь возможны ограничения, изменения и исключения. Так, дееспособность бывает:</a:t>
            </a:r>
          </a:p>
          <a:p>
            <a:r>
              <a:rPr lang="ru-RU" dirty="0"/>
              <a:t>полной, когда человек целиком может реализовать свою правоспособность без ограничений;</a:t>
            </a:r>
          </a:p>
          <a:p>
            <a:r>
              <a:rPr lang="ru-RU" dirty="0"/>
              <a:t>частичной или относительной, если мы говорим о ребенке 6–14 лет или </a:t>
            </a:r>
            <a:r>
              <a:rPr lang="ru-RU" dirty="0" err="1"/>
              <a:t>неэмансипированном</a:t>
            </a:r>
            <a:r>
              <a:rPr lang="ru-RU" dirty="0"/>
              <a:t> подростке 14–18 лет;</a:t>
            </a:r>
          </a:p>
          <a:p>
            <a:r>
              <a:rPr lang="ru-RU" dirty="0"/>
              <a:t>ограниченной, которая регламентируется законом в результате экспертизы и судебного решения;</a:t>
            </a:r>
          </a:p>
          <a:p>
            <a:r>
              <a:rPr lang="ru-RU" dirty="0"/>
              <a:t>«нулевой» — то есть полной недееспособностью (малолетние до шести лет, лица с психическими расстройствами).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Право- и дееспособность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65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5" cy="5256584"/>
          </a:xfrm>
        </p:spPr>
        <p:txBody>
          <a:bodyPr>
            <a:normAutofit fontScale="40000" lnSpcReduction="20000"/>
          </a:bodyPr>
          <a:lstStyle/>
          <a:p>
            <a:r>
              <a:rPr lang="ru-RU" dirty="0"/>
              <a:t>- право на жизнь (ст.6 Конвенции о правах ребёнка, ч.1 ст.20 Конституции РФ);</a:t>
            </a:r>
          </a:p>
          <a:p>
            <a:endParaRPr lang="ru-RU" dirty="0"/>
          </a:p>
          <a:p>
            <a:r>
              <a:rPr lang="ru-RU" dirty="0"/>
              <a:t>- право на имя, отчество и фамилию – с момента регистрации (ст.7 Конвенции оправах ребёнка, ст.58 Конституции РФ);</a:t>
            </a:r>
          </a:p>
          <a:p>
            <a:endParaRPr lang="ru-RU" dirty="0"/>
          </a:p>
          <a:p>
            <a:r>
              <a:rPr lang="ru-RU" dirty="0"/>
              <a:t>- право на гражданство (ст.7 Конвенции о правах ребёнка);</a:t>
            </a:r>
          </a:p>
          <a:p>
            <a:endParaRPr lang="ru-RU" dirty="0"/>
          </a:p>
          <a:p>
            <a:r>
              <a:rPr lang="ru-RU" dirty="0"/>
              <a:t>- право знать своих родителей, право жить и воспитываться в семье;</a:t>
            </a:r>
          </a:p>
          <a:p>
            <a:endParaRPr lang="ru-RU" dirty="0"/>
          </a:p>
          <a:p>
            <a:r>
              <a:rPr lang="ru-RU" dirty="0"/>
              <a:t>- право на всестороннее развитие и уважение человеческого достоинства (ст.27 Конвенции о правах ребёнка);</a:t>
            </a:r>
          </a:p>
          <a:p>
            <a:endParaRPr lang="ru-RU" dirty="0"/>
          </a:p>
          <a:p>
            <a:r>
              <a:rPr lang="ru-RU" dirty="0"/>
              <a:t>- право на защиту своих прав и законных интересов родителями, органами опеки и попечительства, прокурором и судом (ст. 3 Конвенции о правах ребёнка, ст. 56, 57 Семейного Кодекса РФ);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- право на образование (ст. 28 Конвенции о правах ребенка);</a:t>
            </a:r>
            <a:endParaRPr lang="ru-RU" dirty="0"/>
          </a:p>
          <a:p>
            <a:endParaRPr lang="ru-RU" dirty="0"/>
          </a:p>
          <a:p>
            <a:r>
              <a:rPr lang="ru-RU" dirty="0"/>
              <a:t>- имущественные права (ст. 9, 12  Конвенции о правах ребёнка, ст. 60 Семейного Кодекса (СК) РФ);</a:t>
            </a:r>
          </a:p>
          <a:p>
            <a:endParaRPr lang="ru-RU" dirty="0"/>
          </a:p>
          <a:p>
            <a:r>
              <a:rPr lang="ru-RU" dirty="0"/>
              <a:t> - право на пользование наиболее совершенными услугами системы здравоохранения и средствами лечения болезней и восстановления здоровья (ст. 24 Конвенции о правах ребёнка);</a:t>
            </a:r>
          </a:p>
          <a:p>
            <a:endParaRPr lang="ru-RU" dirty="0"/>
          </a:p>
          <a:p>
            <a:r>
              <a:rPr lang="ru-RU" dirty="0"/>
              <a:t>- право на отдых и досуг; на всестороннее участие в культурной и творческой жизни (ст. 31 Конвенции о правах ребёнка);</a:t>
            </a:r>
          </a:p>
          <a:p>
            <a:endParaRPr lang="ru-RU" dirty="0"/>
          </a:p>
          <a:p>
            <a:r>
              <a:rPr lang="ru-RU" dirty="0"/>
              <a:t>- право на защиту от экономической эксплуатации (ст. 32 Конвенции о правах ребёнка</a:t>
            </a:r>
            <a:r>
              <a:rPr lang="ru-RU" dirty="0" smtClean="0"/>
              <a:t>);</a:t>
            </a:r>
          </a:p>
          <a:p>
            <a:endParaRPr lang="ru-RU" dirty="0" smtClean="0"/>
          </a:p>
          <a:p>
            <a:r>
              <a:rPr lang="ru-RU" dirty="0" smtClean="0"/>
              <a:t>право на труд;</a:t>
            </a:r>
            <a:endParaRPr lang="ru-RU" dirty="0"/>
          </a:p>
          <a:p>
            <a:endParaRPr lang="ru-RU" dirty="0"/>
          </a:p>
          <a:p>
            <a:r>
              <a:rPr lang="ru-RU" dirty="0"/>
              <a:t>- право на защиту от незаконного употребления наркотических средств и психотропных веществ, использования в противозаконном производстве таких веществ и торговле ими (ст. 33 Конвенции о правах ребёнка);</a:t>
            </a:r>
          </a:p>
          <a:p>
            <a:endParaRPr lang="ru-RU" dirty="0"/>
          </a:p>
          <a:p>
            <a:r>
              <a:rPr lang="ru-RU" dirty="0"/>
              <a:t>- право на защиту от сексуальной эксплуатации (ст. 34 Конвенции о правах ребёнка);</a:t>
            </a:r>
          </a:p>
          <a:p>
            <a:endParaRPr lang="ru-RU" dirty="0"/>
          </a:p>
          <a:p>
            <a:r>
              <a:rPr lang="ru-RU" dirty="0"/>
              <a:t>- право на защиту от похищения, торговли или контрабанды (ст. 36 Конвенции о правах ребёнка).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детей с рождения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072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89654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слушаться родителей и лиц, их заменяющих;</a:t>
            </a:r>
          </a:p>
          <a:p>
            <a:pPr algn="just"/>
            <a:r>
              <a:rPr lang="ru-RU" dirty="0" smtClean="0"/>
              <a:t>принимать </a:t>
            </a:r>
            <a:r>
              <a:rPr lang="ru-RU" dirty="0"/>
              <a:t>их заботу и воспитание, за </a:t>
            </a:r>
            <a:r>
              <a:rPr lang="ru-RU" dirty="0" smtClean="0"/>
              <a:t>исключением случаев </a:t>
            </a:r>
            <a:r>
              <a:rPr lang="ru-RU" dirty="0"/>
              <a:t>пренебрежительного, жестокого, грубого</a:t>
            </a:r>
            <a:r>
              <a:rPr lang="ru-RU" dirty="0" smtClean="0"/>
              <a:t>, унижающего </a:t>
            </a:r>
            <a:r>
              <a:rPr lang="ru-RU" dirty="0"/>
              <a:t>человеческое достоинство обращения</a:t>
            </a:r>
            <a:r>
              <a:rPr lang="ru-RU" dirty="0" smtClean="0"/>
              <a:t>, оскорбления </a:t>
            </a:r>
            <a:r>
              <a:rPr lang="ru-RU" dirty="0"/>
              <a:t>или эксплуатации;</a:t>
            </a:r>
          </a:p>
          <a:p>
            <a:pPr algn="just"/>
            <a:r>
              <a:rPr lang="ru-RU" dirty="0" smtClean="0"/>
              <a:t>соблюдать </a:t>
            </a:r>
            <a:r>
              <a:rPr lang="ru-RU" dirty="0"/>
              <a:t>правила поведения, установленные в воспитательных и образовательных учреждениях, дома </a:t>
            </a:r>
            <a:r>
              <a:rPr lang="ru-RU" dirty="0" smtClean="0"/>
              <a:t>и в </a:t>
            </a:r>
            <a:r>
              <a:rPr lang="ru-RU" dirty="0"/>
              <a:t>общественных местах.</a:t>
            </a:r>
          </a:p>
          <a:p>
            <a:pPr algn="just"/>
            <a:r>
              <a:rPr lang="ru-RU" dirty="0" smtClean="0"/>
              <a:t>по </a:t>
            </a:r>
            <a:r>
              <a:rPr lang="ru-RU" dirty="0"/>
              <a:t>мере взросления ребенок приобретает все </a:t>
            </a:r>
            <a:r>
              <a:rPr lang="ru-RU" dirty="0" smtClean="0"/>
              <a:t>новые права</a:t>
            </a:r>
            <a:r>
              <a:rPr lang="ru-RU" dirty="0"/>
              <a:t>, которые остаются с ним, пока он не </a:t>
            </a:r>
            <a:r>
              <a:rPr lang="ru-RU" dirty="0" smtClean="0"/>
              <a:t>станет взрослым </a:t>
            </a:r>
            <a:r>
              <a:rPr lang="ru-RU" dirty="0"/>
              <a:t>и получит всю полноту прав и обязанностей.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Обязанности детей с рождения до 6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250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556792"/>
            <a:ext cx="7668840" cy="456937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Малолетние в возрасте от шести до четырнадцати лет вправе самостоятельно совершать:</a:t>
            </a:r>
          </a:p>
          <a:p>
            <a:r>
              <a:rPr lang="ru-RU" dirty="0"/>
              <a:t>1) мелкие бытовые сделки;</a:t>
            </a:r>
          </a:p>
          <a:p>
            <a:r>
              <a:rPr lang="ru-RU" dirty="0"/>
              <a:t>2) сделки, направленные на безвозмездное получение выгоды, не требующие нотариального удостоверения либо государственной регистрации;</a:t>
            </a:r>
          </a:p>
          <a:p>
            <a:r>
              <a:rPr lang="ru-RU" dirty="0"/>
              <a:t>3) сделки по распоряжению средствами, предоставленными законным представителем или с согласия последнего третьим лицом для определенной цели или для свободного распоряжения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 6 лет </a:t>
            </a:r>
            <a:r>
              <a:rPr lang="ru-RU" dirty="0"/>
              <a:t>6 месяцев </a:t>
            </a:r>
            <a:r>
              <a:rPr lang="ru-RU" dirty="0" smtClean="0"/>
              <a:t>ребенок имеет право на получение </a:t>
            </a:r>
            <a:r>
              <a:rPr lang="ru-RU" dirty="0" smtClean="0"/>
              <a:t>общего </a:t>
            </a:r>
            <a:r>
              <a:rPr lang="ru-RU" dirty="0" smtClean="0"/>
              <a:t>образования</a:t>
            </a:r>
          </a:p>
          <a:p>
            <a:r>
              <a:rPr lang="ru-RU" dirty="0" smtClean="0"/>
              <a:t>С 8 лет имеет право вступать в детские общественные объединения. </a:t>
            </a:r>
          </a:p>
          <a:p>
            <a:endParaRPr lang="ru-RU" dirty="0" smtClean="0"/>
          </a:p>
          <a:p>
            <a:r>
              <a:rPr lang="ru-RU" dirty="0" smtClean="0"/>
              <a:t>Обязанности такие же, как и для вышеуказанной возрастной категории, только добавляется получение основного общего образования.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детей с 6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737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7" cy="478539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Ребенок вправе выражать свое мнение при решении в семье любого вопроса, затрагивающего его интересы, а также быть заслушанным в ходе любого судебного или административного разбирательства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Высказывать свое мнение о том, с кем из его родителей, расторгающих брак в суде, он хотел бы проживать после развода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Давать согласие на изменение своего имени и (или) фамилии </a:t>
            </a:r>
          </a:p>
          <a:p>
            <a:r>
              <a:rPr lang="ru-RU" dirty="0" smtClean="0"/>
              <a:t>Давать согласие на восстановление родительских прав</a:t>
            </a:r>
          </a:p>
          <a:p>
            <a:r>
              <a:rPr lang="ru-RU" dirty="0" smtClean="0"/>
              <a:t>Давать согласие на свое усыновление или передачу в приемную семью</a:t>
            </a:r>
          </a:p>
          <a:p>
            <a:r>
              <a:rPr lang="ru-RU" dirty="0"/>
              <a:t>Давать согласие о записи усыновителей в книге записей рождений в качестве родителей усыновленного ребенка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/>
              <a:t>Д</a:t>
            </a:r>
            <a:r>
              <a:rPr lang="ru-RU" dirty="0" smtClean="0"/>
              <a:t>авать согласие о назначении опекуна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ребенка с 10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151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400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Давать согласие для приобретения или прекращения гражданства РФ </a:t>
            </a:r>
          </a:p>
          <a:p>
            <a:r>
              <a:rPr lang="ru-RU" dirty="0" smtClean="0"/>
              <a:t>Может выбирать (с согласия родителей) место жительства</a:t>
            </a:r>
          </a:p>
          <a:p>
            <a:r>
              <a:rPr lang="ru-RU" dirty="0" smtClean="0"/>
              <a:t>Совершать любые сделки (с письменного согласия родителей)</a:t>
            </a:r>
          </a:p>
          <a:p>
            <a:r>
              <a:rPr lang="ru-RU" dirty="0" smtClean="0"/>
              <a:t>Вправе самостоятельно распоряжаться своим заработком, стипендией, иными доходами</a:t>
            </a:r>
          </a:p>
          <a:p>
            <a:r>
              <a:rPr lang="ru-RU" dirty="0" smtClean="0"/>
              <a:t>Осуществлять права автора, охраняемого законом результата своей интеллектуальной деятельности</a:t>
            </a:r>
          </a:p>
          <a:p>
            <a:r>
              <a:rPr lang="ru-RU" dirty="0" smtClean="0"/>
              <a:t>Вносить вклады в кредитные учреждения и распоряжаться ими</a:t>
            </a:r>
          </a:p>
          <a:p>
            <a:r>
              <a:rPr lang="ru-RU" dirty="0"/>
              <a:t> З</a:t>
            </a:r>
            <a:r>
              <a:rPr lang="ru-RU" dirty="0" smtClean="0"/>
              <a:t>аключать  (с согласия одного из родителей) трудовой договор</a:t>
            </a:r>
          </a:p>
          <a:p>
            <a:r>
              <a:rPr lang="ru-RU" dirty="0" smtClean="0"/>
              <a:t>Требовать отмены усыновления в случаях, указанных в законе</a:t>
            </a:r>
          </a:p>
          <a:p>
            <a:r>
              <a:rPr lang="ru-RU" dirty="0" smtClean="0"/>
              <a:t> </a:t>
            </a:r>
            <a:r>
              <a:rPr lang="ru-RU" dirty="0"/>
              <a:t>У</a:t>
            </a:r>
            <a:r>
              <a:rPr lang="ru-RU" dirty="0" smtClean="0"/>
              <a:t>правлять </a:t>
            </a:r>
            <a:r>
              <a:rPr lang="ru-RU" dirty="0"/>
              <a:t>велосипедом при движении по дорогам,</a:t>
            </a:r>
          </a:p>
          <a:p>
            <a:r>
              <a:rPr lang="ru-RU" dirty="0" smtClean="0"/>
              <a:t>Учиться </a:t>
            </a:r>
            <a:r>
              <a:rPr lang="ru-RU" dirty="0"/>
              <a:t>вождению мотоцикла;</a:t>
            </a:r>
          </a:p>
          <a:p>
            <a:r>
              <a:rPr lang="ru-RU" dirty="0" smtClean="0"/>
              <a:t> Участвовать </a:t>
            </a:r>
            <a:r>
              <a:rPr lang="ru-RU" dirty="0"/>
              <a:t>в молодежном общественном объединении. </a:t>
            </a:r>
          </a:p>
          <a:p>
            <a:r>
              <a:rPr lang="ru-RU" dirty="0" smtClean="0"/>
              <a:t>Требовать </a:t>
            </a:r>
            <a:r>
              <a:rPr lang="ru-RU" dirty="0"/>
              <a:t>установления отцовства в отношении своего ребенка в судебном порядке (ст. 62 СК РФ);</a:t>
            </a:r>
          </a:p>
          <a:p>
            <a:r>
              <a:rPr lang="ru-RU" dirty="0"/>
              <a:t>Р</a:t>
            </a:r>
            <a:r>
              <a:rPr lang="ru-RU" dirty="0" smtClean="0"/>
              <a:t>аботать </a:t>
            </a:r>
            <a:r>
              <a:rPr lang="ru-RU" dirty="0"/>
              <a:t>(работники в возрасте до шестнадцати лет) </a:t>
            </a:r>
            <a:r>
              <a:rPr lang="ru-RU" dirty="0" smtClean="0"/>
              <a:t>не более </a:t>
            </a:r>
            <a:r>
              <a:rPr lang="ru-RU" dirty="0"/>
              <a:t>24 часов в неделю.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ребенка с 14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338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268760"/>
            <a:ext cx="7956872" cy="4857403"/>
          </a:xfrm>
        </p:spPr>
        <p:txBody>
          <a:bodyPr>
            <a:normAutofit/>
          </a:bodyPr>
          <a:lstStyle/>
          <a:p>
            <a:r>
              <a:rPr lang="ru-RU" dirty="0"/>
              <a:t>получить паспорт гражданина Российской Федерации (п. </a:t>
            </a:r>
            <a:r>
              <a:rPr lang="ru-RU" dirty="0" smtClean="0"/>
              <a:t>1 Положения </a:t>
            </a:r>
            <a:r>
              <a:rPr lang="ru-RU" dirty="0"/>
              <a:t>о паспорте гражданина Российской Федерации); 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выполнять </a:t>
            </a:r>
            <a:r>
              <a:rPr lang="ru-RU" dirty="0"/>
              <a:t>трудовые обязанности в соответствии с условиями контракта, правилами учебного и </a:t>
            </a:r>
            <a:r>
              <a:rPr lang="ru-RU" dirty="0" smtClean="0"/>
              <a:t>трудового распорядка </a:t>
            </a:r>
            <a:r>
              <a:rPr lang="ru-RU" dirty="0"/>
              <a:t>и трудовым законодательством;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Обязанности ребенка с 14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965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811</TotalTime>
  <Words>1712</Words>
  <Application>Microsoft Office PowerPoint</Application>
  <PresentationFormat>Экран (4:3)</PresentationFormat>
  <Paragraphs>148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Права и обязанности детей: что мы о них знаем?</vt:lpstr>
      <vt:lpstr>Основные правовые акты, которые регулируют права детей в Российской Федерации</vt:lpstr>
      <vt:lpstr>Право- и дееспособность</vt:lpstr>
      <vt:lpstr>Права детей с рождения</vt:lpstr>
      <vt:lpstr>Обязанности детей с рождения до 6 лет</vt:lpstr>
      <vt:lpstr>Права детей с 6 лет</vt:lpstr>
      <vt:lpstr>Права ребенка с 10 лет</vt:lpstr>
      <vt:lpstr>Права ребенка с 14 лет</vt:lpstr>
      <vt:lpstr>Обязанности ребенка с 14 лет</vt:lpstr>
      <vt:lpstr>Ответственность ребенка после  14 лет</vt:lpstr>
      <vt:lpstr>Уголовная ответственность с 14 лет</vt:lpstr>
      <vt:lpstr>Права с 16 лет</vt:lpstr>
      <vt:lpstr>Ответственность с 16 лет</vt:lpstr>
      <vt:lpstr>Административная ответственность </vt:lpstr>
      <vt:lpstr>Несовершеннолетнего могут подозревать в совершении преступления, если:</vt:lpstr>
      <vt:lpstr>Если несовершеннолетний является подозреваемым  (задержанным)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dolmatov</dc:creator>
  <cp:lastModifiedBy>Александр Олегович Долматов</cp:lastModifiedBy>
  <cp:revision>24</cp:revision>
  <dcterms:created xsi:type="dcterms:W3CDTF">2021-11-16T08:14:06Z</dcterms:created>
  <dcterms:modified xsi:type="dcterms:W3CDTF">2021-11-17T15:02:04Z</dcterms:modified>
</cp:coreProperties>
</file>